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5" r:id="rId3"/>
    <p:sldId id="257" r:id="rId4"/>
    <p:sldId id="266" r:id="rId5"/>
    <p:sldId id="258" r:id="rId6"/>
    <p:sldId id="268" r:id="rId7"/>
    <p:sldId id="259" r:id="rId8"/>
    <p:sldId id="267" r:id="rId9"/>
    <p:sldId id="260" r:id="rId10"/>
    <p:sldId id="269" r:id="rId11"/>
    <p:sldId id="263" r:id="rId12"/>
    <p:sldId id="270" r:id="rId13"/>
    <p:sldId id="264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924FA3-3DF9-4FB1-8C97-380746A162BD}" v="2609" dt="2022-04-26T09:21:34.6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4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673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4/28/2022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506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423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728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9791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4/28/2022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101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4/28/2022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165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3602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056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654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408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4/28/2022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337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4/28/2022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466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4/28/2022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047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4/28/2022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909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4/28/2022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314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4/28/2022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655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198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356238" y="1481507"/>
            <a:ext cx="8825658" cy="2677648"/>
          </a:xfrm>
        </p:spPr>
        <p:txBody>
          <a:bodyPr/>
          <a:lstStyle/>
          <a:p>
            <a:pPr algn="ctr"/>
            <a:r>
              <a:rPr lang="cs-CZ" sz="6000" b="1" dirty="0" err="1"/>
              <a:t>Najznámejšie</a:t>
            </a:r>
            <a:r>
              <a:rPr lang="cs-CZ" sz="6000" b="1" dirty="0"/>
              <a:t> filmové </a:t>
            </a:r>
            <a:r>
              <a:rPr lang="cs-CZ" sz="6000" b="1" dirty="0" err="1"/>
              <a:t>piesne</a:t>
            </a:r>
            <a:r>
              <a:rPr lang="cs-CZ" sz="6000" b="1" dirty="0"/>
              <a:t> a rozprávky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00012" y="4518587"/>
            <a:ext cx="8825658" cy="861420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cs-CZ" sz="2400" dirty="0"/>
              <a:t>Viktória </a:t>
            </a:r>
            <a:r>
              <a:rPr lang="cs-CZ" sz="2400" dirty="0" err="1"/>
              <a:t>Mojžišová</a:t>
            </a:r>
            <a:r>
              <a:rPr lang="cs-CZ" sz="2400" dirty="0"/>
              <a:t>, Dominika </a:t>
            </a:r>
            <a:r>
              <a:rPr lang="cs-CZ" sz="2400" dirty="0" err="1"/>
              <a:t>Mojžišová</a:t>
            </a:r>
            <a:r>
              <a:rPr lang="cs-CZ" sz="2400" dirty="0"/>
              <a:t>, </a:t>
            </a:r>
            <a:r>
              <a:rPr lang="cs-CZ" sz="2400" dirty="0" err="1"/>
              <a:t>žofia</a:t>
            </a:r>
            <a:r>
              <a:rPr lang="cs-CZ" sz="2400" dirty="0"/>
              <a:t> </a:t>
            </a:r>
            <a:r>
              <a:rPr lang="cs-CZ" sz="2400" dirty="0" err="1"/>
              <a:t>baculíková</a:t>
            </a:r>
            <a:r>
              <a:rPr lang="cs-CZ" sz="2400" dirty="0"/>
              <a:t>, </a:t>
            </a:r>
            <a:r>
              <a:rPr lang="cs-CZ" sz="2400" dirty="0" err="1"/>
              <a:t>dominika</a:t>
            </a:r>
            <a:r>
              <a:rPr lang="cs-CZ" sz="2400" dirty="0"/>
              <a:t> Jírů, Denisa Kleinová, Anna Marie Veselá</a:t>
            </a:r>
          </a:p>
        </p:txBody>
      </p:sp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yMP3.to - Pyšná princezna - Rozvíjej se poupátko-fMWSRl_m08A-192k-1650961876207">
            <a:hlinkClick r:id="" action="ppaction://media"/>
            <a:extLst>
              <a:ext uri="{FF2B5EF4-FFF2-40B4-BE49-F238E27FC236}">
                <a16:creationId xmlns:a16="http://schemas.microsoft.com/office/drawing/2014/main" id="{FE1DA825-F957-D0EB-EDD9-C270A980A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95329" y="4932932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4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E9E8FE-7E1F-8AF0-B366-A0BA33441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4803" y="1016800"/>
            <a:ext cx="8761413" cy="706964"/>
          </a:xfrm>
        </p:spPr>
        <p:txBody>
          <a:bodyPr/>
          <a:lstStyle/>
          <a:p>
            <a:r>
              <a:rPr lang="cs-CZ" sz="4400" b="1" dirty="0">
                <a:latin typeface="Arial"/>
                <a:cs typeface="Arial"/>
              </a:rPr>
              <a:t>Pyšná </a:t>
            </a:r>
            <a:r>
              <a:rPr lang="cs-CZ" sz="4400" b="1" dirty="0" err="1">
                <a:latin typeface="Arial"/>
                <a:cs typeface="Arial"/>
              </a:rPr>
              <a:t>princezná</a:t>
            </a:r>
            <a:endParaRPr lang="cs-CZ" sz="4400" b="1" dirty="0">
              <a:latin typeface="Arial"/>
              <a:cs typeface="Arial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12270D6-75C2-CC76-64B6-DEFC6AEACC60}"/>
              </a:ext>
            </a:extLst>
          </p:cNvPr>
          <p:cNvSpPr txBox="1"/>
          <p:nvPr/>
        </p:nvSpPr>
        <p:spPr>
          <a:xfrm>
            <a:off x="1130060" y="3142890"/>
            <a:ext cx="530236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cs-CZ" sz="2400" b="1" i="1" dirty="0">
              <a:solidFill>
                <a:srgbClr val="B31166"/>
              </a:solidFill>
              <a:latin typeface="Arial"/>
              <a:cs typeface="Arial"/>
            </a:endParaRPr>
          </a:p>
        </p:txBody>
      </p:sp>
      <p:pic>
        <p:nvPicPr>
          <p:cNvPr id="11" name="OnlyMP3.to - Pyšná princezna - Rozvíjej se poupátko-fMWSRl_m08A-192k-1650961876207">
            <a:hlinkClick r:id="" action="ppaction://media"/>
            <a:extLst>
              <a:ext uri="{FF2B5EF4-FFF2-40B4-BE49-F238E27FC236}">
                <a16:creationId xmlns:a16="http://schemas.microsoft.com/office/drawing/2014/main" id="{CFD59B23-C9AF-F94A-4D11-B12AA42A2B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706" y="5795573"/>
            <a:ext cx="730250" cy="730250"/>
          </a:xfrm>
          <a:prstGeom prst="rect">
            <a:avLst/>
          </a:prstGeom>
        </p:spPr>
      </p:pic>
      <p:pic>
        <p:nvPicPr>
          <p:cNvPr id="12" name="Obrázek 12" descr="Obsah obrázku osoba, exteriér&#10;&#10;Popis se vygeneroval automaticky.">
            <a:extLst>
              <a:ext uri="{FF2B5EF4-FFF2-40B4-BE49-F238E27FC236}">
                <a16:creationId xmlns:a16="http://schemas.microsoft.com/office/drawing/2014/main" id="{768126A0-57A4-5599-AAFE-D11E5A3BC8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061" y="2252117"/>
            <a:ext cx="4324709" cy="3029499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BB5D3987-D135-6C2A-0835-58341A7611E7}"/>
              </a:ext>
            </a:extLst>
          </p:cNvPr>
          <p:cNvSpPr txBox="1"/>
          <p:nvPr/>
        </p:nvSpPr>
        <p:spPr>
          <a:xfrm>
            <a:off x="1316966" y="5529532"/>
            <a:ext cx="3476445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 err="1">
                <a:latin typeface="Arial"/>
                <a:cs typeface="Arial"/>
              </a:rPr>
              <a:t>Pohádka</a:t>
            </a:r>
            <a:r>
              <a:rPr lang="en-US" sz="2000" b="1" dirty="0">
                <a:latin typeface="Arial"/>
                <a:cs typeface="Arial"/>
              </a:rPr>
              <a:t>  </a:t>
            </a:r>
            <a:r>
              <a:rPr lang="en-US" sz="2000" b="1" dirty="0" err="1">
                <a:latin typeface="Arial"/>
                <a:cs typeface="Arial"/>
              </a:rPr>
              <a:t>Romantický</a:t>
            </a:r>
            <a:endParaRPr lang="en-US" sz="2000" b="1" dirty="0">
              <a:latin typeface="Arial"/>
              <a:cs typeface="Arial"/>
            </a:endParaRPr>
          </a:p>
          <a:p>
            <a:r>
              <a:rPr lang="en-US" sz="2000" b="1" dirty="0" err="1">
                <a:latin typeface="Arial"/>
                <a:cs typeface="Arial"/>
              </a:rPr>
              <a:t>Československo</a:t>
            </a:r>
            <a:r>
              <a:rPr lang="en-US" sz="2000" b="1" dirty="0">
                <a:latin typeface="Arial"/>
                <a:cs typeface="Arial"/>
              </a:rPr>
              <a:t>, 1952</a:t>
            </a:r>
          </a:p>
          <a:p>
            <a:r>
              <a:rPr lang="en-US" sz="2000" b="1" dirty="0" err="1">
                <a:latin typeface="Arial"/>
                <a:cs typeface="Arial"/>
              </a:rPr>
              <a:t>Režie</a:t>
            </a:r>
            <a:r>
              <a:rPr lang="en-US" sz="2000" b="1" dirty="0">
                <a:latin typeface="Arial"/>
                <a:cs typeface="Arial"/>
              </a:rPr>
              <a:t>: Bořivoj </a:t>
            </a:r>
            <a:r>
              <a:rPr lang="en-US" sz="2000" b="1" dirty="0" err="1">
                <a:latin typeface="Arial"/>
                <a:cs typeface="Arial"/>
              </a:rPr>
              <a:t>Zemam</a:t>
            </a:r>
            <a:endParaRPr lang="en-US" sz="2000" b="1" dirty="0">
              <a:latin typeface="Arial"/>
              <a:cs typeface="Arial"/>
            </a:endParaRPr>
          </a:p>
          <a:p>
            <a:endParaRPr lang="en-US" sz="2000" b="1">
              <a:latin typeface="-apple-system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E1DE30D-6B7D-5441-6B5F-ABF99B1C0E00}"/>
              </a:ext>
            </a:extLst>
          </p:cNvPr>
          <p:cNvSpPr txBox="1"/>
          <p:nvPr/>
        </p:nvSpPr>
        <p:spPr>
          <a:xfrm>
            <a:off x="5011947" y="2524664"/>
            <a:ext cx="5848709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Pohádka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všech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českých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pohádek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.</a:t>
            </a:r>
            <a:endParaRPr lang="en-US" b="1">
              <a:solidFill>
                <a:srgbClr val="B31166"/>
              </a:solidFill>
              <a:latin typeface="Arial"/>
              <a:cs typeface="Arial"/>
            </a:endParaRPr>
          </a:p>
          <a:p>
            <a:pPr algn="ctr"/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 Láska a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práce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napraví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princeznu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Krasomilu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,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starý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král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 se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zbaví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špatných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rádců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, v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Půlnočním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království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 je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zrušen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zákaz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zpěvu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 a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všichni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milují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moudrého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 a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pohádkově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ušlechtilého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krále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 Miroslava. </a:t>
            </a:r>
            <a:endParaRPr lang="en-US" b="1">
              <a:solidFill>
                <a:srgbClr val="B31166"/>
              </a:solidFill>
              <a:latin typeface="Arial"/>
              <a:cs typeface="Arial"/>
            </a:endParaRPr>
          </a:p>
          <a:p>
            <a:pPr algn="ctr"/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Nejslavnější a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nejúspěšnější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pohádka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 </a:t>
            </a:r>
            <a:r>
              <a:rPr lang="en-US" b="1" i="1" dirty="0" err="1">
                <a:solidFill>
                  <a:srgbClr val="B31166"/>
                </a:solidFill>
                <a:latin typeface="Arial"/>
                <a:cs typeface="Arial"/>
              </a:rPr>
              <a:t>Pyšná</a:t>
            </a:r>
            <a:r>
              <a:rPr lang="en-US" b="1" i="1" dirty="0">
                <a:solidFill>
                  <a:srgbClr val="B31166"/>
                </a:solidFill>
                <a:latin typeface="Arial"/>
                <a:cs typeface="Arial"/>
              </a:rPr>
              <a:t> </a:t>
            </a:r>
            <a:r>
              <a:rPr lang="en-US" b="1" i="1" dirty="0" err="1">
                <a:solidFill>
                  <a:srgbClr val="B31166"/>
                </a:solidFill>
                <a:latin typeface="Arial"/>
                <a:cs typeface="Arial"/>
              </a:rPr>
              <a:t>princezna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 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byla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natočena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na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motivy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pohádky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 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Boženy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Nemcovej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 "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Potrestaná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pýcha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"  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již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 v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roce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 1952 a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dodnes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 je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mnoha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diváky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považována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 za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nejkrásnější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českou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filmovou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pohádku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.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Nezapomenutelnou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dvojici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zde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vytvořili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 Vladimír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Ráž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jako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král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 Miroslav a Alena Vránová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jako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princezna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 Krasomila.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Stejně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jako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 film je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i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slavná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ústřední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písnička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 "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Rozvíjej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 se, </a:t>
            </a:r>
            <a:r>
              <a:rPr lang="en-US" b="1" dirty="0" err="1">
                <a:solidFill>
                  <a:srgbClr val="B31166"/>
                </a:solidFill>
                <a:latin typeface="Arial"/>
                <a:cs typeface="Arial"/>
              </a:rPr>
              <a:t>poupátko</a:t>
            </a:r>
            <a:r>
              <a:rPr lang="en-US" b="1" dirty="0">
                <a:solidFill>
                  <a:srgbClr val="B31166"/>
                </a:solidFill>
                <a:latin typeface="Arial"/>
                <a:cs typeface="Arial"/>
              </a:rPr>
              <a:t>".</a:t>
            </a:r>
            <a:endParaRPr lang="en-US" b="1" i="1">
              <a:solidFill>
                <a:srgbClr val="B31166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282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yMP3.to - Šílene smutná princezna - Znám jednu starou zahradu (Music by Jan Hammer) [HD]-DF_rsaGjqwM-192k-1650962076533">
            <a:hlinkClick r:id="" action="ppaction://media"/>
            <a:extLst>
              <a:ext uri="{FF2B5EF4-FFF2-40B4-BE49-F238E27FC236}">
                <a16:creationId xmlns:a16="http://schemas.microsoft.com/office/drawing/2014/main" id="{77DA61B3-BFB2-9382-29CB-BFF386DF2D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50649" y="4961687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7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E9E8FE-7E1F-8AF0-B366-A0BA33441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2614" y="844272"/>
            <a:ext cx="8761413" cy="706964"/>
          </a:xfrm>
        </p:spPr>
        <p:txBody>
          <a:bodyPr/>
          <a:lstStyle/>
          <a:p>
            <a:r>
              <a:rPr lang="cs-CZ" sz="4400" b="1" dirty="0" err="1">
                <a:latin typeface="Arial"/>
                <a:cs typeface="Arial"/>
              </a:rPr>
              <a:t>Šialene</a:t>
            </a:r>
            <a:r>
              <a:rPr lang="cs-CZ" sz="4400" b="1" dirty="0">
                <a:latin typeface="Arial"/>
                <a:cs typeface="Arial"/>
              </a:rPr>
              <a:t> smutná </a:t>
            </a:r>
            <a:r>
              <a:rPr lang="cs-CZ" sz="4400" b="1" dirty="0" err="1">
                <a:latin typeface="Arial"/>
                <a:cs typeface="Arial"/>
              </a:rPr>
              <a:t>princezná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12270D6-75C2-CC76-64B6-DEFC6AEACC60}"/>
              </a:ext>
            </a:extLst>
          </p:cNvPr>
          <p:cNvSpPr txBox="1"/>
          <p:nvPr/>
        </p:nvSpPr>
        <p:spPr>
          <a:xfrm>
            <a:off x="1130060" y="3142890"/>
            <a:ext cx="530236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cs-CZ" sz="2400" b="1" i="1" dirty="0">
              <a:solidFill>
                <a:srgbClr val="B31166"/>
              </a:solidFill>
              <a:latin typeface="Arial"/>
              <a:cs typeface="Arial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E1DE30D-6B7D-5441-6B5F-ABF99B1C0E00}"/>
              </a:ext>
            </a:extLst>
          </p:cNvPr>
          <p:cNvSpPr txBox="1"/>
          <p:nvPr/>
        </p:nvSpPr>
        <p:spPr>
          <a:xfrm>
            <a:off x="5011947" y="2524664"/>
            <a:ext cx="5848709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b="1" dirty="0">
                <a:solidFill>
                  <a:srgbClr val="B31166"/>
                </a:solidFill>
                <a:latin typeface="Arial"/>
                <a:cs typeface="Arial"/>
              </a:rPr>
              <a:t>Šíleně smutná pohádka plná nádherných písniček režiséra  Bořivoje Zemana. </a:t>
            </a:r>
            <a:r>
              <a:rPr lang="cs-CZ" b="1" dirty="0" err="1">
                <a:solidFill>
                  <a:srgbClr val="B31166"/>
                </a:solidFill>
                <a:latin typeface="Arial"/>
                <a:cs typeface="Arial"/>
              </a:rPr>
              <a:t>Hlavné</a:t>
            </a:r>
            <a:r>
              <a:rPr lang="cs-CZ" b="1" dirty="0">
                <a:solidFill>
                  <a:srgbClr val="B31166"/>
                </a:solidFill>
                <a:latin typeface="Arial"/>
                <a:cs typeface="Arial"/>
              </a:rPr>
              <a:t> úlohy si </a:t>
            </a:r>
            <a:r>
              <a:rPr lang="cs-CZ" b="1" dirty="0" err="1">
                <a:solidFill>
                  <a:srgbClr val="B31166"/>
                </a:solidFill>
                <a:latin typeface="Arial"/>
                <a:cs typeface="Arial"/>
              </a:rPr>
              <a:t>zahrali</a:t>
            </a:r>
            <a:r>
              <a:rPr lang="cs-CZ" b="1" dirty="0">
                <a:solidFill>
                  <a:srgbClr val="B31166"/>
                </a:solidFill>
                <a:latin typeface="Arial"/>
                <a:cs typeface="Arial"/>
              </a:rPr>
              <a:t> </a:t>
            </a:r>
            <a:r>
              <a:rPr lang="cs-CZ" b="1" dirty="0" err="1">
                <a:solidFill>
                  <a:srgbClr val="B31166"/>
                </a:solidFill>
                <a:latin typeface="Arial"/>
                <a:cs typeface="Arial"/>
              </a:rPr>
              <a:t>speváčka</a:t>
            </a:r>
            <a:r>
              <a:rPr lang="cs-CZ" b="1" dirty="0">
                <a:solidFill>
                  <a:srgbClr val="B31166"/>
                </a:solidFill>
                <a:latin typeface="Arial"/>
                <a:cs typeface="Arial"/>
              </a:rPr>
              <a:t> Helena Vondráčková a Václav Neckář.  Dva spřátelení panovníci se dohodli, že by bylo dobré, kdyby spolu jejich děti uzavřely sňatek. Ovšem když královské ratolesti něco nechtějí, dokážou si postavit hlavu - a třeba i na špalek. Z věčně rozesmáté princezny je potom najednou strašlivě smutná osůbka, a mladý princ? Ten se dokonce ocitne za mřížemi! Jenomže co by to bylo za pohádku, kdyby špatně dopadla. A tak i zde nakonec zazvoní ten správný zvonec.</a:t>
            </a:r>
            <a:endParaRPr lang="cs-CZ" b="1">
              <a:solidFill>
                <a:srgbClr val="B31166"/>
              </a:solidFill>
              <a:latin typeface="Arial"/>
              <a:cs typeface="Arial"/>
            </a:endParaRPr>
          </a:p>
        </p:txBody>
      </p:sp>
      <p:pic>
        <p:nvPicPr>
          <p:cNvPr id="3" name="OnlyMP3.to - Šílene smutná princezna - Znám jednu starou zahradu (Music by Jan Hammer) [HD]-DF_rsaGjqwM-192k-1650962076533">
            <a:hlinkClick r:id="" action="ppaction://media"/>
            <a:extLst>
              <a:ext uri="{FF2B5EF4-FFF2-40B4-BE49-F238E27FC236}">
                <a16:creationId xmlns:a16="http://schemas.microsoft.com/office/drawing/2014/main" id="{CA890D4E-C89F-F8A0-3EB2-33A496D629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0498" y="5939347"/>
            <a:ext cx="730250" cy="73025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89FA4BB-D343-6270-A853-846BC9ABDD7A}"/>
              </a:ext>
            </a:extLst>
          </p:cNvPr>
          <p:cNvSpPr txBox="1"/>
          <p:nvPr/>
        </p:nvSpPr>
        <p:spPr>
          <a:xfrm>
            <a:off x="1028520" y="5485502"/>
            <a:ext cx="353395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b="1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Zaujímavosťou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je, že </a:t>
            </a:r>
            <a:r>
              <a:rPr lang="cs-CZ" b="1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časť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rozprávky </a:t>
            </a:r>
            <a:r>
              <a:rPr lang="cs-CZ" b="1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sa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cs-CZ" b="1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natáčala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na Slovensku </a:t>
            </a:r>
            <a:endParaRPr lang="cs-CZ" b="1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– na </a:t>
            </a:r>
            <a:r>
              <a:rPr lang="cs-CZ" b="1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Bojnickom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zámku.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3422322-994D-21EA-1BDD-98850431D7F5}"/>
              </a:ext>
            </a:extLst>
          </p:cNvPr>
          <p:cNvSpPr txBox="1"/>
          <p:nvPr/>
        </p:nvSpPr>
        <p:spPr>
          <a:xfrm>
            <a:off x="1130060" y="4494362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b="1" dirty="0">
                <a:solidFill>
                  <a:srgbClr val="000000"/>
                </a:solidFill>
                <a:latin typeface="Arial"/>
                <a:cs typeface="Arial"/>
              </a:rPr>
              <a:t>Československo/ 1968</a:t>
            </a:r>
          </a:p>
          <a:p>
            <a:r>
              <a:rPr lang="cs-CZ" b="1" dirty="0">
                <a:solidFill>
                  <a:srgbClr val="000000"/>
                </a:solidFill>
                <a:latin typeface="Arial"/>
                <a:cs typeface="Arial"/>
              </a:rPr>
              <a:t>Pohádka</a:t>
            </a:r>
          </a:p>
          <a:p>
            <a:r>
              <a:rPr lang="cs-CZ" b="1" dirty="0">
                <a:solidFill>
                  <a:srgbClr val="000000"/>
                </a:solidFill>
                <a:latin typeface="Arial"/>
                <a:cs typeface="Arial"/>
              </a:rPr>
              <a:t>Režisér: Bořivoj Zeman</a:t>
            </a:r>
          </a:p>
        </p:txBody>
      </p:sp>
      <p:pic>
        <p:nvPicPr>
          <p:cNvPr id="6" name="Obrázek 6" descr="Obsah obrázku strom, exteriér, osoba, pózování&#10;&#10;Popis se vygeneroval automaticky.">
            <a:extLst>
              <a:ext uri="{FF2B5EF4-FFF2-40B4-BE49-F238E27FC236}">
                <a16:creationId xmlns:a16="http://schemas.microsoft.com/office/drawing/2014/main" id="{24621BD6-9CA5-E94A-9AA9-9A1AFDBC1B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796" y="2514600"/>
            <a:ext cx="2743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0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yMP3.to - Princezna ze mlejna - Jdu cestou necestou-q7MQe_vQ_Fk-192k-1650034836397">
            <a:hlinkClick r:id="" action="ppaction://media"/>
            <a:extLst>
              <a:ext uri="{FF2B5EF4-FFF2-40B4-BE49-F238E27FC236}">
                <a16:creationId xmlns:a16="http://schemas.microsoft.com/office/drawing/2014/main" id="{9D6DE817-E83D-6E62-4BAC-ABD4B086C1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30875" y="4918555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2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D7B0D4-5716-E8AF-09F0-483CC849D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2803" y="944913"/>
            <a:ext cx="10084129" cy="965756"/>
          </a:xfrm>
        </p:spPr>
        <p:txBody>
          <a:bodyPr/>
          <a:lstStyle/>
          <a:p>
            <a:r>
              <a:rPr lang="cs-CZ" sz="4400" b="1" dirty="0"/>
              <a:t>Princezna ze </a:t>
            </a:r>
            <a:r>
              <a:rPr lang="cs-CZ" sz="4400" b="1" dirty="0" err="1"/>
              <a:t>mlejna</a:t>
            </a:r>
            <a:r>
              <a:rPr lang="cs-CZ" sz="4400" b="1" dirty="0"/>
              <a:t>:</a:t>
            </a:r>
          </a:p>
        </p:txBody>
      </p:sp>
      <p:pic>
        <p:nvPicPr>
          <p:cNvPr id="7" name="Obrázek 7" descr="Obsah obrázku osoba, voda, exteriér&#10;&#10;Popis se vygeneroval automaticky.">
            <a:extLst>
              <a:ext uri="{FF2B5EF4-FFF2-40B4-BE49-F238E27FC236}">
                <a16:creationId xmlns:a16="http://schemas.microsoft.com/office/drawing/2014/main" id="{70230455-BD91-8308-EE24-BC6514F547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6094" y="2199077"/>
            <a:ext cx="5621907" cy="3103712"/>
          </a:xfr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8BCFBE3-6F5E-70F6-7F9B-D1BF79203C33}"/>
              </a:ext>
            </a:extLst>
          </p:cNvPr>
          <p:cNvSpPr txBox="1"/>
          <p:nvPr/>
        </p:nvSpPr>
        <p:spPr>
          <a:xfrm>
            <a:off x="94891" y="5486400"/>
            <a:ext cx="3835879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 err="1">
                <a:latin typeface="Arial"/>
                <a:cs typeface="Arial"/>
              </a:rPr>
              <a:t>Komedie</a:t>
            </a:r>
            <a:r>
              <a:rPr lang="en-US" sz="2400" b="1" dirty="0">
                <a:latin typeface="Arial"/>
                <a:cs typeface="Arial"/>
              </a:rPr>
              <a:t> / </a:t>
            </a:r>
            <a:r>
              <a:rPr lang="en-US" sz="2400" b="1" dirty="0" err="1">
                <a:latin typeface="Arial"/>
                <a:cs typeface="Arial"/>
              </a:rPr>
              <a:t>Pohádka</a:t>
            </a:r>
            <a:endParaRPr lang="en-US" sz="2400" b="1" dirty="0">
              <a:latin typeface="Arial"/>
              <a:cs typeface="Arial"/>
            </a:endParaRPr>
          </a:p>
          <a:p>
            <a:r>
              <a:rPr lang="en-US" sz="2400" b="1" dirty="0" err="1">
                <a:latin typeface="Arial"/>
                <a:cs typeface="Arial"/>
              </a:rPr>
              <a:t>Česko</a:t>
            </a:r>
            <a:r>
              <a:rPr lang="en-US" sz="2400" b="1" dirty="0">
                <a:latin typeface="Arial"/>
                <a:cs typeface="Arial"/>
              </a:rPr>
              <a:t>, 1994</a:t>
            </a:r>
          </a:p>
          <a:p>
            <a:r>
              <a:rPr lang="en-US" sz="2400" b="1" err="1">
                <a:latin typeface="Arial"/>
                <a:cs typeface="Arial"/>
              </a:rPr>
              <a:t>Režie</a:t>
            </a:r>
            <a:r>
              <a:rPr lang="en-US" sz="2400" b="1" dirty="0">
                <a:latin typeface="Arial"/>
                <a:cs typeface="Arial"/>
              </a:rPr>
              <a:t>: Zdeněk </a:t>
            </a:r>
            <a:r>
              <a:rPr lang="en-US" sz="2400" b="1" err="1">
                <a:latin typeface="Arial"/>
                <a:cs typeface="Arial"/>
              </a:rPr>
              <a:t>Troška</a:t>
            </a:r>
            <a:endParaRPr lang="en-US" sz="2400" b="1">
              <a:latin typeface="Arial"/>
              <a:cs typeface="Arial"/>
            </a:endParaRPr>
          </a:p>
          <a:p>
            <a:endParaRPr lang="en-US" b="1" u="sng" dirty="0">
              <a:solidFill>
                <a:schemeClr val="accent1"/>
              </a:solidFill>
              <a:latin typeface="Arial"/>
              <a:cs typeface="Arial"/>
            </a:endParaRPr>
          </a:p>
          <a:p>
            <a:endParaRPr lang="en-US">
              <a:latin typeface="-apple-system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6052425-7BF8-F65A-0A04-D354A424905D}"/>
              </a:ext>
            </a:extLst>
          </p:cNvPr>
          <p:cNvSpPr txBox="1"/>
          <p:nvPr/>
        </p:nvSpPr>
        <p:spPr>
          <a:xfrm>
            <a:off x="-3255034" y="3430438"/>
            <a:ext cx="326078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https://www.youtube.com/watch?v=q7MQe_vQ_Fk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950F4DF-992A-59F8-D547-052E2050BBF1}"/>
              </a:ext>
            </a:extLst>
          </p:cNvPr>
          <p:cNvSpPr txBox="1"/>
          <p:nvPr/>
        </p:nvSpPr>
        <p:spPr>
          <a:xfrm>
            <a:off x="5614899" y="3055728"/>
            <a:ext cx="6581951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2400" b="1" dirty="0">
                <a:solidFill>
                  <a:schemeClr val="accent1"/>
                </a:solidFill>
                <a:latin typeface="Arial"/>
                <a:cs typeface="Arial"/>
              </a:rPr>
              <a:t>Andrea Černá- Eliška se narodila 13. ledna 1977 v Karlových Varech.  </a:t>
            </a:r>
            <a:endParaRPr lang="cs-CZ">
              <a:solidFill>
                <a:schemeClr val="accent1"/>
              </a:solidFill>
            </a:endParaRPr>
          </a:p>
          <a:p>
            <a:pPr algn="ctr"/>
            <a:r>
              <a:rPr lang="cs-CZ" sz="2400" b="1" dirty="0">
                <a:solidFill>
                  <a:schemeClr val="accent1"/>
                </a:solidFill>
                <a:latin typeface="Arial"/>
                <a:cs typeface="Arial"/>
              </a:rPr>
              <a:t>Svoji hereckou karieru začala v 19 letech. </a:t>
            </a:r>
            <a:r>
              <a:rPr lang="cs-CZ" sz="2400" b="1" dirty="0" err="1">
                <a:solidFill>
                  <a:schemeClr val="accent1"/>
                </a:solidFill>
                <a:latin typeface="Arial"/>
                <a:cs typeface="Arial"/>
              </a:rPr>
              <a:t>Zahrala</a:t>
            </a:r>
            <a:r>
              <a:rPr lang="cs-CZ" sz="2400" b="1" dirty="0">
                <a:solidFill>
                  <a:schemeClr val="accent1"/>
                </a:solidFill>
                <a:latin typeface="Arial"/>
                <a:cs typeface="Arial"/>
              </a:rPr>
              <a:t> si </a:t>
            </a:r>
            <a:r>
              <a:rPr lang="cs-CZ" sz="2400" b="1" dirty="0" err="1">
                <a:solidFill>
                  <a:schemeClr val="accent1"/>
                </a:solidFill>
                <a:latin typeface="Arial"/>
                <a:cs typeface="Arial"/>
              </a:rPr>
              <a:t>vo</a:t>
            </a:r>
            <a:r>
              <a:rPr lang="cs-CZ" sz="2400" b="1" dirty="0">
                <a:solidFill>
                  <a:schemeClr val="accent1"/>
                </a:solidFill>
                <a:latin typeface="Arial"/>
                <a:cs typeface="Arial"/>
              </a:rPr>
              <a:t> filme Princezna ze </a:t>
            </a:r>
            <a:r>
              <a:rPr lang="cs-CZ" sz="2400" b="1" dirty="0" err="1">
                <a:solidFill>
                  <a:schemeClr val="accent1"/>
                </a:solidFill>
                <a:latin typeface="Arial"/>
                <a:cs typeface="Arial"/>
              </a:rPr>
              <a:t>mlejna</a:t>
            </a:r>
            <a:r>
              <a:rPr lang="cs-CZ" sz="2400" b="1" dirty="0">
                <a:solidFill>
                  <a:schemeClr val="accent1"/>
                </a:solidFill>
                <a:latin typeface="Arial"/>
                <a:cs typeface="Arial"/>
              </a:rPr>
              <a:t> postavu Elišky. </a:t>
            </a:r>
            <a:endParaRPr lang="cs-CZ">
              <a:solidFill>
                <a:schemeClr val="accent1"/>
              </a:solidFill>
              <a:latin typeface="Century Gothic" panose="020B0502020202020204"/>
              <a:cs typeface="Arial"/>
            </a:endParaRPr>
          </a:p>
          <a:p>
            <a:pPr algn="ctr"/>
            <a:r>
              <a:rPr lang="cs-CZ" sz="2400" b="1" dirty="0">
                <a:solidFill>
                  <a:schemeClr val="accent1"/>
                </a:solidFill>
                <a:latin typeface="Arial"/>
                <a:cs typeface="Arial"/>
              </a:rPr>
              <a:t>Film bol natočený v roku 1994. Pohádka byla natočená v </a:t>
            </a:r>
            <a:r>
              <a:rPr lang="cs-CZ" sz="2400" b="1" dirty="0" err="1">
                <a:solidFill>
                  <a:schemeClr val="accent1"/>
                </a:solidFill>
                <a:latin typeface="Arial"/>
                <a:cs typeface="Arial"/>
              </a:rPr>
              <a:t>Bravorově</a:t>
            </a:r>
            <a:r>
              <a:rPr lang="cs-CZ" sz="2400" b="1" dirty="0">
                <a:solidFill>
                  <a:schemeClr val="accent1"/>
                </a:solidFill>
                <a:latin typeface="Arial"/>
                <a:cs typeface="Arial"/>
              </a:rPr>
              <a:t> u Lhotského rybníka.</a:t>
            </a:r>
            <a:endParaRPr lang="cs-CZ">
              <a:solidFill>
                <a:schemeClr val="accent1"/>
              </a:solidFill>
            </a:endParaRPr>
          </a:p>
        </p:txBody>
      </p:sp>
      <p:pic>
        <p:nvPicPr>
          <p:cNvPr id="3" name="OnlyMP3.to - Princezna ze mlejna - Jdu cestou necestou-q7MQe_vQ_Fk-192k-1650034836397">
            <a:hlinkClick r:id="" action="ppaction://media"/>
            <a:extLst>
              <a:ext uri="{FF2B5EF4-FFF2-40B4-BE49-F238E27FC236}">
                <a16:creationId xmlns:a16="http://schemas.microsoft.com/office/drawing/2014/main" id="{F5573854-B04B-DCBE-4CCC-0E89C8474F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1781" y="5924970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0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yMP3.to - Karel Gott - Kdepak ty ptáčku hnízdo máš - OMPS Tři oříšky pro Popelku-SGeyOfawKtA-192k-1650743349081">
            <a:hlinkClick r:id="" action="ppaction://media"/>
            <a:extLst>
              <a:ext uri="{FF2B5EF4-FFF2-40B4-BE49-F238E27FC236}">
                <a16:creationId xmlns:a16="http://schemas.microsoft.com/office/drawing/2014/main" id="{7571B853-E91E-3A82-F332-10C1417C64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30875" y="4544743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6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52E3DF-11A1-A1E6-D8BE-F7128E4F9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0275" y="1016800"/>
            <a:ext cx="8761413" cy="706964"/>
          </a:xfrm>
        </p:spPr>
        <p:txBody>
          <a:bodyPr/>
          <a:lstStyle/>
          <a:p>
            <a:r>
              <a:rPr lang="cs-CZ" sz="4400" b="1" dirty="0"/>
              <a:t>Tři oříšky pro Popelku</a:t>
            </a:r>
          </a:p>
        </p:txBody>
      </p:sp>
      <p:pic>
        <p:nvPicPr>
          <p:cNvPr id="4" name="Obrázek 4" descr="Obsah obrázku osoba, žena, exteriér&#10;&#10;Popis se vygeneroval automaticky.">
            <a:extLst>
              <a:ext uri="{FF2B5EF4-FFF2-40B4-BE49-F238E27FC236}">
                <a16:creationId xmlns:a16="http://schemas.microsoft.com/office/drawing/2014/main" id="{21F6DE0C-7AD5-0B86-EE68-10F28C094E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9684" y="2488481"/>
            <a:ext cx="4697709" cy="3128753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19008C8-75C6-A061-1D1A-5E723ACA957C}"/>
              </a:ext>
            </a:extLst>
          </p:cNvPr>
          <p:cNvSpPr txBox="1"/>
          <p:nvPr/>
        </p:nvSpPr>
        <p:spPr>
          <a:xfrm>
            <a:off x="195532" y="5615796"/>
            <a:ext cx="4497236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Pohádka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Československo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/1973 </a:t>
            </a:r>
          </a:p>
          <a:p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Režie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: Václav Vorlíček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  <a:p>
            <a:endParaRPr lang="en-US">
              <a:latin typeface="-apple-system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8055583-DA6D-D492-6E0E-D92AFCFDEDAD}"/>
              </a:ext>
            </a:extLst>
          </p:cNvPr>
          <p:cNvSpPr txBox="1"/>
          <p:nvPr/>
        </p:nvSpPr>
        <p:spPr>
          <a:xfrm>
            <a:off x="12703834" y="2352136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https://www.youtube.com/watch?v=SGeyOfawKtA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454F563-3E6C-0D1F-17DA-C56D060AECDF}"/>
              </a:ext>
            </a:extLst>
          </p:cNvPr>
          <p:cNvSpPr txBox="1"/>
          <p:nvPr/>
        </p:nvSpPr>
        <p:spPr>
          <a:xfrm>
            <a:off x="4896928" y="3272287"/>
            <a:ext cx="7286444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2400" b="1" dirty="0">
                <a:solidFill>
                  <a:schemeClr val="accent1"/>
                </a:solidFill>
                <a:latin typeface="Arial"/>
                <a:cs typeface="Arial"/>
              </a:rPr>
              <a:t>Princezna Libuše Šafránková se narodila 7. června roku 1953 v </a:t>
            </a:r>
            <a:r>
              <a:rPr lang="cs-CZ" sz="2400" b="1" dirty="0" err="1">
                <a:solidFill>
                  <a:schemeClr val="accent1"/>
                </a:solidFill>
                <a:latin typeface="Arial"/>
                <a:cs typeface="Arial"/>
              </a:rPr>
              <a:t>Brne</a:t>
            </a:r>
            <a:r>
              <a:rPr lang="cs-CZ" sz="2400" b="1" dirty="0">
                <a:solidFill>
                  <a:schemeClr val="accent1"/>
                </a:solidFill>
                <a:latin typeface="Arial"/>
                <a:cs typeface="Arial"/>
              </a:rPr>
              <a:t>. </a:t>
            </a:r>
            <a:endParaRPr lang="cs-CZ" dirty="0">
              <a:solidFill>
                <a:schemeClr val="accent1"/>
              </a:solidFill>
            </a:endParaRPr>
          </a:p>
          <a:p>
            <a:pPr algn="ctr"/>
            <a:r>
              <a:rPr lang="cs-CZ" sz="2400" b="1" dirty="0">
                <a:solidFill>
                  <a:schemeClr val="accent1"/>
                </a:solidFill>
                <a:latin typeface="Arial"/>
                <a:cs typeface="Arial"/>
              </a:rPr>
              <a:t>V </a:t>
            </a:r>
            <a:r>
              <a:rPr lang="cs-CZ" sz="2400" b="1" dirty="0" err="1">
                <a:solidFill>
                  <a:schemeClr val="accent1"/>
                </a:solidFill>
                <a:latin typeface="Arial"/>
                <a:cs typeface="Arial"/>
              </a:rPr>
              <a:t>dvadsiatich</a:t>
            </a:r>
            <a:r>
              <a:rPr lang="cs-CZ" sz="2400" b="1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lang="cs-CZ" sz="2400" b="1" dirty="0" err="1">
                <a:solidFill>
                  <a:schemeClr val="accent1"/>
                </a:solidFill>
                <a:latin typeface="Arial"/>
                <a:cs typeface="Arial"/>
              </a:rPr>
              <a:t>rokoch</a:t>
            </a:r>
            <a:r>
              <a:rPr lang="cs-CZ" sz="2400" b="1" dirty="0">
                <a:solidFill>
                  <a:schemeClr val="accent1"/>
                </a:solidFill>
                <a:latin typeface="Arial"/>
                <a:cs typeface="Arial"/>
              </a:rPr>
              <a:t> si </a:t>
            </a:r>
            <a:r>
              <a:rPr lang="cs-CZ" sz="2400" b="1" dirty="0" err="1">
                <a:solidFill>
                  <a:schemeClr val="accent1"/>
                </a:solidFill>
                <a:latin typeface="Arial"/>
                <a:cs typeface="Arial"/>
              </a:rPr>
              <a:t>zahrala</a:t>
            </a:r>
            <a:r>
              <a:rPr lang="cs-CZ" sz="2400" b="1" dirty="0">
                <a:solidFill>
                  <a:schemeClr val="accent1"/>
                </a:solidFill>
                <a:latin typeface="Arial"/>
                <a:cs typeface="Arial"/>
              </a:rPr>
              <a:t> </a:t>
            </a:r>
            <a:r>
              <a:rPr lang="cs-CZ" sz="2400" b="1" dirty="0" err="1">
                <a:solidFill>
                  <a:schemeClr val="accent1"/>
                </a:solidFill>
                <a:latin typeface="Arial"/>
                <a:cs typeface="Arial"/>
              </a:rPr>
              <a:t>Popolušku</a:t>
            </a:r>
            <a:r>
              <a:rPr lang="cs-CZ" sz="2400" b="1" dirty="0">
                <a:solidFill>
                  <a:schemeClr val="accent1"/>
                </a:solidFill>
                <a:latin typeface="Arial"/>
                <a:cs typeface="Arial"/>
              </a:rPr>
              <a:t>. </a:t>
            </a:r>
            <a:endParaRPr lang="cs-CZ" dirty="0">
              <a:solidFill>
                <a:schemeClr val="accent1"/>
              </a:solidFill>
              <a:latin typeface="Century Gothic" panose="020B0502020202020204"/>
              <a:cs typeface="Arial"/>
            </a:endParaRPr>
          </a:p>
          <a:p>
            <a:pPr algn="ctr"/>
            <a:r>
              <a:rPr lang="cs-CZ" sz="2400" b="1" dirty="0">
                <a:solidFill>
                  <a:schemeClr val="accent1"/>
                </a:solidFill>
                <a:latin typeface="Arial"/>
                <a:cs typeface="Arial"/>
              </a:rPr>
              <a:t>Je to jej </a:t>
            </a:r>
            <a:r>
              <a:rPr lang="cs-CZ" sz="2400" b="1" dirty="0" err="1">
                <a:solidFill>
                  <a:schemeClr val="accent1"/>
                </a:solidFill>
                <a:latin typeface="Arial"/>
                <a:cs typeface="Arial"/>
              </a:rPr>
              <a:t>najznámejšia</a:t>
            </a:r>
            <a:r>
              <a:rPr lang="cs-CZ" sz="2400" b="1" dirty="0">
                <a:solidFill>
                  <a:schemeClr val="accent1"/>
                </a:solidFill>
                <a:latin typeface="Arial"/>
                <a:cs typeface="Arial"/>
              </a:rPr>
              <a:t> úloha. </a:t>
            </a:r>
            <a:endParaRPr lang="cs-CZ">
              <a:solidFill>
                <a:schemeClr val="accent1"/>
              </a:solidFill>
              <a:latin typeface="Century Gothic" panose="020B0502020202020204"/>
              <a:cs typeface="Arial"/>
            </a:endParaRPr>
          </a:p>
          <a:p>
            <a:pPr algn="ctr"/>
            <a:r>
              <a:rPr lang="cs-CZ" sz="2400" b="1" dirty="0">
                <a:solidFill>
                  <a:schemeClr val="accent1"/>
                </a:solidFill>
                <a:latin typeface="Arial"/>
                <a:cs typeface="Arial"/>
              </a:rPr>
              <a:t>Bez </a:t>
            </a:r>
            <a:r>
              <a:rPr lang="cs-CZ" sz="2400" b="1" dirty="0" err="1">
                <a:solidFill>
                  <a:schemeClr val="accent1"/>
                </a:solidFill>
                <a:latin typeface="Arial"/>
                <a:cs typeface="Arial"/>
              </a:rPr>
              <a:t>popolušky</a:t>
            </a:r>
            <a:r>
              <a:rPr lang="cs-CZ" sz="2400" b="1" dirty="0">
                <a:solidFill>
                  <a:schemeClr val="accent1"/>
                </a:solidFill>
                <a:latin typeface="Arial"/>
                <a:cs typeface="Arial"/>
              </a:rPr>
              <a:t> si </a:t>
            </a:r>
            <a:r>
              <a:rPr lang="cs-CZ" sz="2400" b="1" dirty="0" err="1">
                <a:solidFill>
                  <a:schemeClr val="accent1"/>
                </a:solidFill>
                <a:latin typeface="Arial"/>
                <a:cs typeface="Arial"/>
              </a:rPr>
              <a:t>nevieme</a:t>
            </a:r>
            <a:r>
              <a:rPr lang="cs-CZ" sz="2400" b="1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lang="cs-CZ" sz="2400" b="1" dirty="0" err="1">
                <a:solidFill>
                  <a:schemeClr val="accent1"/>
                </a:solidFill>
                <a:latin typeface="Arial"/>
                <a:cs typeface="Arial"/>
              </a:rPr>
              <a:t>predstaviť</a:t>
            </a:r>
            <a:r>
              <a:rPr lang="cs-CZ" sz="2400" b="1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lang="cs-CZ" sz="2400" b="1" dirty="0" err="1">
                <a:solidFill>
                  <a:schemeClr val="accent1"/>
                </a:solidFill>
                <a:latin typeface="Arial"/>
                <a:cs typeface="Arial"/>
              </a:rPr>
              <a:t>Vianoce</a:t>
            </a:r>
            <a:r>
              <a:rPr lang="cs-CZ" sz="2400" b="1" dirty="0">
                <a:solidFill>
                  <a:schemeClr val="accent1"/>
                </a:solidFill>
                <a:latin typeface="Arial"/>
                <a:cs typeface="Arial"/>
              </a:rPr>
              <a:t>.</a:t>
            </a:r>
            <a:endParaRPr lang="cs-CZ">
              <a:solidFill>
                <a:schemeClr val="accent1"/>
              </a:solidFill>
            </a:endParaRPr>
          </a:p>
        </p:txBody>
      </p:sp>
      <p:pic>
        <p:nvPicPr>
          <p:cNvPr id="3" name="OnlyMP3.to - Karel Gott - Kdepak ty ptáčku hnízdo máš - OMPS Tři oříšky pro Popelku-SGeyOfawKtA-192k-1650743349081">
            <a:hlinkClick r:id="" action="ppaction://media"/>
            <a:extLst>
              <a:ext uri="{FF2B5EF4-FFF2-40B4-BE49-F238E27FC236}">
                <a16:creationId xmlns:a16="http://schemas.microsoft.com/office/drawing/2014/main" id="{4548AFE6-C1A7-BE6F-35AB-B48D1F91AE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63592" y="5853083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8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is - Perinbaba - Motiv lásky (hudba z filmu) + noty pre piano-rzDXXjmsyso-160k-1648582059885">
            <a:hlinkClick r:id="" action="ppaction://media"/>
            <a:extLst>
              <a:ext uri="{FF2B5EF4-FFF2-40B4-BE49-F238E27FC236}">
                <a16:creationId xmlns:a16="http://schemas.microsoft.com/office/drawing/2014/main" id="{A92E8712-71C0-80C7-DB0E-DD68C427D0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34988" y="5076706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3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12A7D3-CEEC-4FB4-5EFD-015ED1377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784" y="988045"/>
            <a:ext cx="4016885" cy="735718"/>
          </a:xfrm>
        </p:spPr>
        <p:txBody>
          <a:bodyPr/>
          <a:lstStyle/>
          <a:p>
            <a:r>
              <a:rPr lang="cs-CZ" sz="4400" b="1" dirty="0" err="1">
                <a:latin typeface="Arial"/>
                <a:cs typeface="Arial"/>
              </a:rPr>
              <a:t>Perinbaba</a:t>
            </a:r>
            <a:endParaRPr lang="cs-CZ" dirty="0" err="1">
              <a:latin typeface="Arial"/>
              <a:cs typeface="Arial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71AA5E1-8265-96C9-9584-2B585D2AFE20}"/>
              </a:ext>
            </a:extLst>
          </p:cNvPr>
          <p:cNvSpPr txBox="1"/>
          <p:nvPr/>
        </p:nvSpPr>
        <p:spPr>
          <a:xfrm>
            <a:off x="7959305" y="5213230"/>
            <a:ext cx="3950898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Pohádka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Československo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 / 1985</a:t>
            </a:r>
          </a:p>
          <a:p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Režie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: Juraj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Jakubisko</a:t>
            </a:r>
            <a:endParaRPr lang="en-US" sz="2400" b="1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endParaRPr lang="en-US" dirty="0">
              <a:latin typeface="-apple-system"/>
            </a:endParaRPr>
          </a:p>
          <a:p>
            <a:endParaRPr lang="en-US">
              <a:latin typeface="-apple-system"/>
            </a:endParaRPr>
          </a:p>
        </p:txBody>
      </p:sp>
      <p:pic>
        <p:nvPicPr>
          <p:cNvPr id="6" name="Obrázek 6" descr="Obsah obrázku osoba, oblečený&#10;&#10;Popis se vygeneroval automaticky.">
            <a:extLst>
              <a:ext uri="{FF2B5EF4-FFF2-40B4-BE49-F238E27FC236}">
                <a16:creationId xmlns:a16="http://schemas.microsoft.com/office/drawing/2014/main" id="{17FF31C6-1CC3-7737-3BA8-EC7967FBA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4286" y="2308140"/>
            <a:ext cx="4180935" cy="291745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C02B6F0-A808-91F7-F199-B9DD1823A0F6}"/>
              </a:ext>
            </a:extLst>
          </p:cNvPr>
          <p:cNvSpPr txBox="1"/>
          <p:nvPr/>
        </p:nvSpPr>
        <p:spPr>
          <a:xfrm>
            <a:off x="1000666" y="3142891"/>
            <a:ext cx="5819954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1"/>
                </a:solidFill>
                <a:latin typeface="Arial"/>
                <a:cs typeface="Arial"/>
              </a:rPr>
              <a:t>Perinbaba</a:t>
            </a:r>
            <a:r>
              <a:rPr lang="en-US" sz="2400" b="1" dirty="0">
                <a:solidFill>
                  <a:schemeClr val="accent1"/>
                </a:solidFill>
                <a:latin typeface="Arial"/>
                <a:cs typeface="Arial"/>
              </a:rPr>
              <a:t> je </a:t>
            </a:r>
            <a:r>
              <a:rPr lang="en-US" sz="2400" b="1" dirty="0" err="1">
                <a:solidFill>
                  <a:schemeClr val="accent1"/>
                </a:solidFill>
                <a:latin typeface="Arial"/>
                <a:cs typeface="Arial"/>
              </a:rPr>
              <a:t>československá</a:t>
            </a:r>
            <a:r>
              <a:rPr lang="en-US" sz="2400" b="1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Arial"/>
                <a:cs typeface="Arial"/>
              </a:rPr>
              <a:t>rozprávka</a:t>
            </a:r>
            <a:r>
              <a:rPr lang="en-US" sz="2400" b="1" dirty="0">
                <a:solidFill>
                  <a:schemeClr val="accent1"/>
                </a:solidFill>
                <a:latin typeface="Arial"/>
                <a:cs typeface="Arial"/>
              </a:rPr>
              <a:t> </a:t>
            </a:r>
            <a:r>
              <a:rPr lang="en-US" sz="2400" b="1" dirty="0" err="1">
                <a:solidFill>
                  <a:schemeClr val="accent1"/>
                </a:solidFill>
                <a:latin typeface="Arial"/>
                <a:cs typeface="Arial"/>
              </a:rPr>
              <a:t>spracovaná</a:t>
            </a:r>
            <a:r>
              <a:rPr lang="en-US" sz="2400" b="1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Arial"/>
                <a:cs typeface="Arial"/>
              </a:rPr>
              <a:t>na</a:t>
            </a:r>
            <a:r>
              <a:rPr lang="en-US" sz="2400" b="1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Arial"/>
                <a:cs typeface="Arial"/>
              </a:rPr>
              <a:t>motíve</a:t>
            </a:r>
            <a:r>
              <a:rPr lang="en-US" sz="2400" b="1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Arial"/>
                <a:cs typeface="Arial"/>
              </a:rPr>
              <a:t>rozprávky</a:t>
            </a:r>
            <a:r>
              <a:rPr lang="en-US" sz="2400" b="1" dirty="0">
                <a:solidFill>
                  <a:schemeClr val="accent1"/>
                </a:solidFill>
                <a:latin typeface="Arial"/>
                <a:cs typeface="Arial"/>
              </a:rPr>
              <a:t> Pani Zima.  </a:t>
            </a:r>
          </a:p>
          <a:p>
            <a:pPr algn="ctr"/>
            <a:r>
              <a:rPr lang="en-US" sz="2400" b="1" dirty="0">
                <a:solidFill>
                  <a:schemeClr val="accent1"/>
                </a:solidFill>
                <a:latin typeface="Arial"/>
                <a:cs typeface="Arial"/>
              </a:rPr>
              <a:t>Je to </a:t>
            </a:r>
            <a:r>
              <a:rPr lang="en-US" sz="2400" b="1" dirty="0" err="1">
                <a:solidFill>
                  <a:schemeClr val="accent1"/>
                </a:solidFill>
                <a:latin typeface="Arial"/>
                <a:cs typeface="Arial"/>
              </a:rPr>
              <a:t>príbeh</a:t>
            </a:r>
            <a:r>
              <a:rPr lang="en-US" sz="2400" b="1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Arial"/>
                <a:cs typeface="Arial"/>
              </a:rPr>
              <a:t>Jakuba</a:t>
            </a:r>
            <a:r>
              <a:rPr lang="en-US" sz="2400" b="1" dirty="0">
                <a:solidFill>
                  <a:schemeClr val="accent1"/>
                </a:solidFill>
                <a:latin typeface="Arial"/>
                <a:cs typeface="Arial"/>
              </a:rPr>
              <a:t> a </a:t>
            </a:r>
            <a:r>
              <a:rPr lang="en-US" sz="2400" b="1" dirty="0" err="1">
                <a:solidFill>
                  <a:schemeClr val="accent1"/>
                </a:solidFill>
                <a:latin typeface="Arial"/>
                <a:cs typeface="Arial"/>
              </a:rPr>
              <a:t>Alžbetky</a:t>
            </a:r>
            <a:r>
              <a:rPr lang="en-US" sz="2400" b="1" dirty="0">
                <a:solidFill>
                  <a:schemeClr val="accent1"/>
                </a:solidFill>
                <a:latin typeface="Arial"/>
                <a:cs typeface="Arial"/>
              </a:rPr>
              <a:t> a ich </a:t>
            </a:r>
            <a:r>
              <a:rPr lang="en-US" sz="2400" b="1" dirty="0" err="1">
                <a:solidFill>
                  <a:schemeClr val="accent1"/>
                </a:solidFill>
                <a:latin typeface="Arial"/>
                <a:cs typeface="Arial"/>
              </a:rPr>
              <a:t>lásky</a:t>
            </a:r>
            <a:r>
              <a:rPr lang="en-US" sz="2400" b="1" dirty="0">
                <a:solidFill>
                  <a:schemeClr val="accent1"/>
                </a:solidFill>
                <a:latin typeface="Arial"/>
                <a:cs typeface="Arial"/>
              </a:rPr>
              <a:t>.</a:t>
            </a:r>
          </a:p>
          <a:p>
            <a:pPr algn="ctr"/>
            <a:endParaRPr lang="en-US" sz="2400" dirty="0"/>
          </a:p>
        </p:txBody>
      </p:sp>
      <p:pic>
        <p:nvPicPr>
          <p:cNvPr id="3" name="Y2Mate.is - Perinbaba - Motiv lásky (hudba z filmu) + noty pre piano-rzDXXjmsyso-160k-1648582059885">
            <a:hlinkClick r:id="" action="ppaction://media"/>
            <a:extLst>
              <a:ext uri="{FF2B5EF4-FFF2-40B4-BE49-F238E27FC236}">
                <a16:creationId xmlns:a16="http://schemas.microsoft.com/office/drawing/2014/main" id="{2C4F5CD5-16FD-6E0F-51AC-79A353AC3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8120" y="5924970"/>
            <a:ext cx="730250" cy="73025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F8ABB95-2076-C993-73CF-B3DDB68B7073}"/>
              </a:ext>
            </a:extLst>
          </p:cNvPr>
          <p:cNvSpPr txBox="1"/>
          <p:nvPr/>
        </p:nvSpPr>
        <p:spPr>
          <a:xfrm>
            <a:off x="-3125638" y="3214777"/>
            <a:ext cx="2743200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ea typeface="+mn-lt"/>
                <a:cs typeface="+mn-lt"/>
              </a:rPr>
              <a:t>https://www.youtube.com/watch?v=rzDXXjmsyso&amp;list=PLpQJi5_wuzzee7ssT-XwslCpdTtghvAI8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415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yMP3.to - Sůl nad zlato - end - music by Karel Svoboda-xN7jn9Bcyic-192k-1650961554066">
            <a:hlinkClick r:id="" action="ppaction://media"/>
            <a:extLst>
              <a:ext uri="{FF2B5EF4-FFF2-40B4-BE49-F238E27FC236}">
                <a16:creationId xmlns:a16="http://schemas.microsoft.com/office/drawing/2014/main" id="{C8F61CBD-F2D9-1A02-A1D4-083E054C0E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9742" y="4544743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0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E9E8FE-7E1F-8AF0-B366-A0BA33441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4803" y="1016800"/>
            <a:ext cx="8761413" cy="706964"/>
          </a:xfrm>
        </p:spPr>
        <p:txBody>
          <a:bodyPr/>
          <a:lstStyle/>
          <a:p>
            <a:r>
              <a:rPr lang="cs-CZ" sz="4400" b="1" dirty="0" err="1">
                <a:latin typeface="Arial"/>
                <a:cs typeface="Arial"/>
              </a:rPr>
              <a:t>Soľ</a:t>
            </a:r>
            <a:r>
              <a:rPr lang="cs-CZ" sz="4400" b="1" dirty="0">
                <a:latin typeface="Arial"/>
                <a:cs typeface="Arial"/>
              </a:rPr>
              <a:t> nad Zlato</a:t>
            </a:r>
          </a:p>
        </p:txBody>
      </p:sp>
      <p:pic>
        <p:nvPicPr>
          <p:cNvPr id="4" name="Obrázek 4" descr="Obsah obrázku osoba&#10;&#10;Popis se vygeneroval automaticky.">
            <a:extLst>
              <a:ext uri="{FF2B5EF4-FFF2-40B4-BE49-F238E27FC236}">
                <a16:creationId xmlns:a16="http://schemas.microsoft.com/office/drawing/2014/main" id="{EA3C3B25-8448-60B8-1AED-AA50D15AA8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356156" y="2287198"/>
            <a:ext cx="4747750" cy="3301281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7A8D75F-DBBE-34D9-1BEE-C63861533926}"/>
              </a:ext>
            </a:extLst>
          </p:cNvPr>
          <p:cNvSpPr txBox="1"/>
          <p:nvPr/>
        </p:nvSpPr>
        <p:spPr>
          <a:xfrm>
            <a:off x="7355456" y="5543910"/>
            <a:ext cx="4080295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P</a:t>
            </a:r>
            <a:r>
              <a:rPr lang="en-US" sz="2400" b="1" dirty="0" err="1">
                <a:latin typeface="Arial"/>
                <a:cs typeface="Arial"/>
              </a:rPr>
              <a:t>ohádka</a:t>
            </a:r>
            <a:r>
              <a:rPr lang="en-US" sz="2400" b="1" dirty="0">
                <a:latin typeface="Arial"/>
                <a:cs typeface="Arial"/>
              </a:rPr>
              <a:t> / Dráma</a:t>
            </a:r>
          </a:p>
          <a:p>
            <a:r>
              <a:rPr lang="en-US" sz="2400" b="1" dirty="0" err="1">
                <a:latin typeface="Arial"/>
                <a:cs typeface="Arial"/>
              </a:rPr>
              <a:t>Československo</a:t>
            </a:r>
            <a:r>
              <a:rPr lang="en-US" sz="2400" b="1" dirty="0">
                <a:latin typeface="Arial"/>
                <a:cs typeface="Arial"/>
              </a:rPr>
              <a:t>, 1982</a:t>
            </a:r>
          </a:p>
          <a:p>
            <a:r>
              <a:rPr lang="en-US" sz="2400" b="1" dirty="0" err="1">
                <a:latin typeface="Arial"/>
                <a:cs typeface="Arial"/>
              </a:rPr>
              <a:t>Režisér</a:t>
            </a:r>
            <a:r>
              <a:rPr lang="en-US" sz="2400" b="1" dirty="0">
                <a:latin typeface="Arial"/>
                <a:cs typeface="Arial"/>
              </a:rPr>
              <a:t>: Martin </a:t>
            </a:r>
            <a:r>
              <a:rPr lang="en-US" sz="2400" b="1" dirty="0" err="1">
                <a:latin typeface="Arial"/>
                <a:cs typeface="Arial"/>
              </a:rPr>
              <a:t>Hollý</a:t>
            </a:r>
            <a:r>
              <a:rPr lang="en-US" sz="2400" b="1" dirty="0">
                <a:latin typeface="Arial"/>
                <a:cs typeface="Arial"/>
              </a:rPr>
              <a:t> ml.</a:t>
            </a:r>
          </a:p>
          <a:p>
            <a:endParaRPr lang="en-US" dirty="0">
              <a:latin typeface="-apple-system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C6A1FDB-8756-F2F0-CF46-B442F8663DB0}"/>
              </a:ext>
            </a:extLst>
          </p:cNvPr>
          <p:cNvSpPr txBox="1"/>
          <p:nvPr/>
        </p:nvSpPr>
        <p:spPr>
          <a:xfrm>
            <a:off x="-3326920" y="4580627"/>
            <a:ext cx="317452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https://www.youtube.com/watch?v=xN7jn9Bcyic</a:t>
            </a:r>
          </a:p>
        </p:txBody>
      </p:sp>
      <p:pic>
        <p:nvPicPr>
          <p:cNvPr id="3" name="OnlyMP3.to - Sůl nad zlato - end - music by Karel Svoboda-xN7jn9Bcyic-192k-1650961554066">
            <a:hlinkClick r:id="" action="ppaction://media"/>
            <a:extLst>
              <a:ext uri="{FF2B5EF4-FFF2-40B4-BE49-F238E27FC236}">
                <a16:creationId xmlns:a16="http://schemas.microsoft.com/office/drawing/2014/main" id="{1B69EF31-3792-BCE1-0768-E3A8827F7D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346" y="5824328"/>
            <a:ext cx="730250" cy="73025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12270D6-75C2-CC76-64B6-DEFC6AEACC60}"/>
              </a:ext>
            </a:extLst>
          </p:cNvPr>
          <p:cNvSpPr txBox="1"/>
          <p:nvPr/>
        </p:nvSpPr>
        <p:spPr>
          <a:xfrm>
            <a:off x="1130060" y="3142890"/>
            <a:ext cx="5302369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2400" b="1" i="1" dirty="0" err="1">
                <a:solidFill>
                  <a:srgbClr val="B31166"/>
                </a:solidFill>
                <a:latin typeface="Arial"/>
                <a:ea typeface="+mn-lt"/>
                <a:cs typeface="+mn-lt"/>
              </a:rPr>
              <a:t>Soľ</a:t>
            </a:r>
            <a:r>
              <a:rPr lang="cs-CZ" sz="2400" b="1" i="1" dirty="0">
                <a:solidFill>
                  <a:srgbClr val="B31166"/>
                </a:solidFill>
                <a:latin typeface="Arial"/>
                <a:ea typeface="+mn-lt"/>
                <a:cs typeface="+mn-lt"/>
              </a:rPr>
              <a:t> nad zlato je česká rozprávka </a:t>
            </a:r>
            <a:r>
              <a:rPr lang="cs-CZ" sz="2400" b="1" i="1" dirty="0" err="1">
                <a:solidFill>
                  <a:srgbClr val="B31166"/>
                </a:solidFill>
                <a:latin typeface="Arial"/>
                <a:ea typeface="+mn-lt"/>
                <a:cs typeface="+mn-lt"/>
              </a:rPr>
              <a:t>zo</a:t>
            </a:r>
            <a:r>
              <a:rPr lang="cs-CZ" sz="2400" b="1" i="1" dirty="0">
                <a:solidFill>
                  <a:srgbClr val="B31166"/>
                </a:solidFill>
                <a:latin typeface="Arial"/>
                <a:ea typeface="+mn-lt"/>
                <a:cs typeface="+mn-lt"/>
              </a:rPr>
              <a:t> </a:t>
            </a:r>
            <a:r>
              <a:rPr lang="cs-CZ" sz="2400" b="1" i="1" dirty="0" err="1">
                <a:solidFill>
                  <a:srgbClr val="B31166"/>
                </a:solidFill>
                <a:latin typeface="Arial"/>
                <a:ea typeface="+mn-lt"/>
                <a:cs typeface="+mn-lt"/>
              </a:rPr>
              <a:t>zbierky</a:t>
            </a:r>
            <a:r>
              <a:rPr lang="cs-CZ" sz="2400" b="1" i="1" dirty="0">
                <a:solidFill>
                  <a:srgbClr val="B31166"/>
                </a:solidFill>
                <a:latin typeface="Arial"/>
                <a:ea typeface="+mn-lt"/>
                <a:cs typeface="+mn-lt"/>
              </a:rPr>
              <a:t> Boženy </a:t>
            </a:r>
            <a:r>
              <a:rPr lang="cs-CZ" sz="2400" b="1" i="1" dirty="0" err="1">
                <a:solidFill>
                  <a:srgbClr val="B31166"/>
                </a:solidFill>
                <a:latin typeface="Arial"/>
                <a:ea typeface="+mn-lt"/>
                <a:cs typeface="+mn-lt"/>
              </a:rPr>
              <a:t>Nemcovej</a:t>
            </a:r>
            <a:r>
              <a:rPr lang="cs-CZ" sz="2400" b="1" i="1" dirty="0">
                <a:solidFill>
                  <a:srgbClr val="B31166"/>
                </a:solidFill>
                <a:latin typeface="Arial"/>
                <a:ea typeface="+mn-lt"/>
                <a:cs typeface="+mn-lt"/>
              </a:rPr>
              <a:t>. Jej </a:t>
            </a:r>
            <a:r>
              <a:rPr lang="cs-CZ" sz="2400" b="1" i="1" dirty="0" err="1">
                <a:solidFill>
                  <a:srgbClr val="B31166"/>
                </a:solidFill>
                <a:latin typeface="Arial"/>
                <a:ea typeface="+mn-lt"/>
                <a:cs typeface="+mn-lt"/>
              </a:rPr>
              <a:t>staršiu</a:t>
            </a:r>
            <a:r>
              <a:rPr lang="cs-CZ" sz="2400" b="1" i="1" dirty="0">
                <a:solidFill>
                  <a:srgbClr val="B31166"/>
                </a:solidFill>
                <a:latin typeface="Arial"/>
                <a:ea typeface="+mn-lt"/>
                <a:cs typeface="+mn-lt"/>
              </a:rPr>
              <a:t> </a:t>
            </a:r>
            <a:r>
              <a:rPr lang="cs-CZ" sz="2400" b="1" i="1" dirty="0" err="1">
                <a:solidFill>
                  <a:srgbClr val="B31166"/>
                </a:solidFill>
                <a:latin typeface="Arial"/>
                <a:ea typeface="+mn-lt"/>
                <a:cs typeface="+mn-lt"/>
              </a:rPr>
              <a:t>verziu</a:t>
            </a:r>
            <a:r>
              <a:rPr lang="cs-CZ" sz="2400" b="1" i="1" dirty="0">
                <a:solidFill>
                  <a:srgbClr val="B31166"/>
                </a:solidFill>
                <a:latin typeface="Arial"/>
                <a:ea typeface="+mn-lt"/>
                <a:cs typeface="+mn-lt"/>
              </a:rPr>
              <a:t> poznáme pod </a:t>
            </a:r>
            <a:r>
              <a:rPr lang="cs-CZ" sz="2400" b="1" i="1" dirty="0" err="1">
                <a:solidFill>
                  <a:srgbClr val="B31166"/>
                </a:solidFill>
                <a:latin typeface="Arial"/>
                <a:ea typeface="+mn-lt"/>
                <a:cs typeface="+mn-lt"/>
              </a:rPr>
              <a:t>názvom</a:t>
            </a:r>
            <a:r>
              <a:rPr lang="cs-CZ" sz="2400" b="1" i="1" dirty="0">
                <a:solidFill>
                  <a:srgbClr val="B31166"/>
                </a:solidFill>
                <a:latin typeface="Arial"/>
                <a:ea typeface="+mn-lt"/>
                <a:cs typeface="+mn-lt"/>
              </a:rPr>
              <a:t> Bol raz jeden </a:t>
            </a:r>
            <a:r>
              <a:rPr lang="cs-CZ" sz="2400" b="1" i="1" dirty="0" err="1">
                <a:solidFill>
                  <a:srgbClr val="B31166"/>
                </a:solidFill>
                <a:latin typeface="Arial"/>
                <a:ea typeface="+mn-lt"/>
                <a:cs typeface="+mn-lt"/>
              </a:rPr>
              <a:t>kráľ</a:t>
            </a:r>
            <a:r>
              <a:rPr lang="cs-CZ" sz="2400" b="1" i="1" dirty="0">
                <a:solidFill>
                  <a:srgbClr val="B31166"/>
                </a:solidFill>
                <a:latin typeface="Arial"/>
                <a:ea typeface="+mn-lt"/>
                <a:cs typeface="+mn-lt"/>
              </a:rPr>
              <a:t>.</a:t>
            </a:r>
          </a:p>
          <a:p>
            <a:pPr algn="ctr"/>
            <a:endParaRPr lang="cs-CZ" sz="2400" b="1" i="1" dirty="0">
              <a:solidFill>
                <a:srgbClr val="B31166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105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537</Words>
  <Application>Microsoft Office PowerPoint</Application>
  <PresentationFormat>Širokoúhlá obrazovka</PresentationFormat>
  <Paragraphs>45</Paragraphs>
  <Slides>13</Slides>
  <Notes>0</Notes>
  <HiddenSlides>0</HiddenSlides>
  <MMClips>12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-apple-system</vt:lpstr>
      <vt:lpstr>Arial</vt:lpstr>
      <vt:lpstr>Century Gothic</vt:lpstr>
      <vt:lpstr>Wingdings 3</vt:lpstr>
      <vt:lpstr>Ion Boardroom</vt:lpstr>
      <vt:lpstr>Najznámejšie filmové piesne a rozprávky</vt:lpstr>
      <vt:lpstr>Prezentace aplikace PowerPoint</vt:lpstr>
      <vt:lpstr>Princezna ze mlejna:</vt:lpstr>
      <vt:lpstr>Prezentace aplikace PowerPoint</vt:lpstr>
      <vt:lpstr>Tři oříšky pro Popelku</vt:lpstr>
      <vt:lpstr>Prezentace aplikace PowerPoint</vt:lpstr>
      <vt:lpstr>Perinbaba</vt:lpstr>
      <vt:lpstr>Prezentace aplikace PowerPoint</vt:lpstr>
      <vt:lpstr>Soľ nad Zlato</vt:lpstr>
      <vt:lpstr>Prezentace aplikace PowerPoint</vt:lpstr>
      <vt:lpstr>Pyšná princezná</vt:lpstr>
      <vt:lpstr>Prezentace aplikace PowerPoint</vt:lpstr>
      <vt:lpstr>Šialene smutná princezná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martina.dvorakova</dc:creator>
  <cp:lastModifiedBy>martina.dvorakova@zsvodnanka.local</cp:lastModifiedBy>
  <cp:revision>559</cp:revision>
  <dcterms:created xsi:type="dcterms:W3CDTF">2022-04-26T06:32:15Z</dcterms:created>
  <dcterms:modified xsi:type="dcterms:W3CDTF">2022-04-28T06:13:06Z</dcterms:modified>
</cp:coreProperties>
</file>